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0" r:id="rId5"/>
    <p:sldId id="269" r:id="rId6"/>
    <p:sldId id="259" r:id="rId7"/>
    <p:sldId id="260" r:id="rId8"/>
    <p:sldId id="266" r:id="rId9"/>
    <p:sldId id="261" r:id="rId10"/>
    <p:sldId id="262" r:id="rId11"/>
    <p:sldId id="279" r:id="rId12"/>
    <p:sldId id="280" r:id="rId13"/>
    <p:sldId id="281" r:id="rId14"/>
    <p:sldId id="282" r:id="rId15"/>
    <p:sldId id="284" r:id="rId16"/>
    <p:sldId id="271"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5" d="100"/>
          <a:sy n="115" d="100"/>
        </p:scale>
        <p:origin x="372"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7191159E-BFDE-4066-8B60-7263C683E447}"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17A84CC-DC10-4499-B1C7-222836437CCF}" type="slidenum">
              <a:rPr lang="en-IN" smtClean="0"/>
              <a:t>‹#›</a:t>
            </a:fld>
            <a:endParaRPr lang="en-IN"/>
          </a:p>
        </p:txBody>
      </p:sp>
    </p:spTree>
    <p:extLst>
      <p:ext uri="{BB962C8B-B14F-4D97-AF65-F5344CB8AC3E}">
        <p14:creationId xmlns:p14="http://schemas.microsoft.com/office/powerpoint/2010/main" val="211166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191159E-BFDE-4066-8B60-7263C683E447}"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17A84CC-DC10-4499-B1C7-222836437CCF}" type="slidenum">
              <a:rPr lang="en-IN" smtClean="0"/>
              <a:t>‹#›</a:t>
            </a:fld>
            <a:endParaRPr lang="en-IN"/>
          </a:p>
        </p:txBody>
      </p:sp>
    </p:spTree>
    <p:extLst>
      <p:ext uri="{BB962C8B-B14F-4D97-AF65-F5344CB8AC3E}">
        <p14:creationId xmlns:p14="http://schemas.microsoft.com/office/powerpoint/2010/main" val="2206262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191159E-BFDE-4066-8B60-7263C683E447}"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17A84CC-DC10-4499-B1C7-222836437CCF}" type="slidenum">
              <a:rPr lang="en-IN" smtClean="0"/>
              <a:t>‹#›</a:t>
            </a:fld>
            <a:endParaRPr lang="en-IN"/>
          </a:p>
        </p:txBody>
      </p:sp>
    </p:spTree>
    <p:extLst>
      <p:ext uri="{BB962C8B-B14F-4D97-AF65-F5344CB8AC3E}">
        <p14:creationId xmlns:p14="http://schemas.microsoft.com/office/powerpoint/2010/main" val="4186443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191159E-BFDE-4066-8B60-7263C683E447}"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17A84CC-DC10-4499-B1C7-222836437CCF}" type="slidenum">
              <a:rPr lang="en-IN" smtClean="0"/>
              <a:t>‹#›</a:t>
            </a:fld>
            <a:endParaRPr lang="en-IN"/>
          </a:p>
        </p:txBody>
      </p:sp>
    </p:spTree>
    <p:extLst>
      <p:ext uri="{BB962C8B-B14F-4D97-AF65-F5344CB8AC3E}">
        <p14:creationId xmlns:p14="http://schemas.microsoft.com/office/powerpoint/2010/main" val="1589461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191159E-BFDE-4066-8B60-7263C683E447}"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17A84CC-DC10-4499-B1C7-222836437CCF}" type="slidenum">
              <a:rPr lang="en-IN" smtClean="0"/>
              <a:t>‹#›</a:t>
            </a:fld>
            <a:endParaRPr lang="en-IN"/>
          </a:p>
        </p:txBody>
      </p:sp>
    </p:spTree>
    <p:extLst>
      <p:ext uri="{BB962C8B-B14F-4D97-AF65-F5344CB8AC3E}">
        <p14:creationId xmlns:p14="http://schemas.microsoft.com/office/powerpoint/2010/main" val="1189018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7191159E-BFDE-4066-8B60-7263C683E447}" type="datetimeFigureOut">
              <a:rPr lang="en-IN" smtClean="0"/>
              <a:t>17-10-2022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17A84CC-DC10-4499-B1C7-222836437CCF}" type="slidenum">
              <a:rPr lang="en-IN" smtClean="0"/>
              <a:t>‹#›</a:t>
            </a:fld>
            <a:endParaRPr lang="en-IN"/>
          </a:p>
        </p:txBody>
      </p:sp>
    </p:spTree>
    <p:extLst>
      <p:ext uri="{BB962C8B-B14F-4D97-AF65-F5344CB8AC3E}">
        <p14:creationId xmlns:p14="http://schemas.microsoft.com/office/powerpoint/2010/main" val="3985341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7191159E-BFDE-4066-8B60-7263C683E447}" type="datetimeFigureOut">
              <a:rPr lang="en-IN" smtClean="0"/>
              <a:t>17-10-2022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17A84CC-DC10-4499-B1C7-222836437CCF}" type="slidenum">
              <a:rPr lang="en-IN" smtClean="0"/>
              <a:t>‹#›</a:t>
            </a:fld>
            <a:endParaRPr lang="en-IN"/>
          </a:p>
        </p:txBody>
      </p:sp>
    </p:spTree>
    <p:extLst>
      <p:ext uri="{BB962C8B-B14F-4D97-AF65-F5344CB8AC3E}">
        <p14:creationId xmlns:p14="http://schemas.microsoft.com/office/powerpoint/2010/main" val="2515578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7191159E-BFDE-4066-8B60-7263C683E447}" type="datetimeFigureOut">
              <a:rPr lang="en-IN" smtClean="0"/>
              <a:t>17-10-2022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17A84CC-DC10-4499-B1C7-222836437CCF}" type="slidenum">
              <a:rPr lang="en-IN" smtClean="0"/>
              <a:t>‹#›</a:t>
            </a:fld>
            <a:endParaRPr lang="en-IN"/>
          </a:p>
        </p:txBody>
      </p:sp>
    </p:spTree>
    <p:extLst>
      <p:ext uri="{BB962C8B-B14F-4D97-AF65-F5344CB8AC3E}">
        <p14:creationId xmlns:p14="http://schemas.microsoft.com/office/powerpoint/2010/main" val="2104580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91159E-BFDE-4066-8B60-7263C683E447}" type="datetimeFigureOut">
              <a:rPr lang="en-IN" smtClean="0"/>
              <a:t>17-10-2022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17A84CC-DC10-4499-B1C7-222836437CCF}" type="slidenum">
              <a:rPr lang="en-IN" smtClean="0"/>
              <a:t>‹#›</a:t>
            </a:fld>
            <a:endParaRPr lang="en-IN"/>
          </a:p>
        </p:txBody>
      </p:sp>
    </p:spTree>
    <p:extLst>
      <p:ext uri="{BB962C8B-B14F-4D97-AF65-F5344CB8AC3E}">
        <p14:creationId xmlns:p14="http://schemas.microsoft.com/office/powerpoint/2010/main" val="2711757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191159E-BFDE-4066-8B60-7263C683E447}" type="datetimeFigureOut">
              <a:rPr lang="en-IN" smtClean="0"/>
              <a:t>17-10-2022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17A84CC-DC10-4499-B1C7-222836437CCF}" type="slidenum">
              <a:rPr lang="en-IN" smtClean="0"/>
              <a:t>‹#›</a:t>
            </a:fld>
            <a:endParaRPr lang="en-IN"/>
          </a:p>
        </p:txBody>
      </p:sp>
    </p:spTree>
    <p:extLst>
      <p:ext uri="{BB962C8B-B14F-4D97-AF65-F5344CB8AC3E}">
        <p14:creationId xmlns:p14="http://schemas.microsoft.com/office/powerpoint/2010/main" val="22354534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191159E-BFDE-4066-8B60-7263C683E447}" type="datetimeFigureOut">
              <a:rPr lang="en-IN" smtClean="0"/>
              <a:t>17-10-2022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17A84CC-DC10-4499-B1C7-222836437CCF}" type="slidenum">
              <a:rPr lang="en-IN" smtClean="0"/>
              <a:t>‹#›</a:t>
            </a:fld>
            <a:endParaRPr lang="en-IN"/>
          </a:p>
        </p:txBody>
      </p:sp>
    </p:spTree>
    <p:extLst>
      <p:ext uri="{BB962C8B-B14F-4D97-AF65-F5344CB8AC3E}">
        <p14:creationId xmlns:p14="http://schemas.microsoft.com/office/powerpoint/2010/main" val="680884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91159E-BFDE-4066-8B60-7263C683E447}" type="datetimeFigureOut">
              <a:rPr lang="en-IN" smtClean="0"/>
              <a:t>17-10-2022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7A84CC-DC10-4499-B1C7-222836437CCF}" type="slidenum">
              <a:rPr lang="en-IN" smtClean="0"/>
              <a:t>‹#›</a:t>
            </a:fld>
            <a:endParaRPr lang="en-IN"/>
          </a:p>
        </p:txBody>
      </p:sp>
    </p:spTree>
    <p:extLst>
      <p:ext uri="{BB962C8B-B14F-4D97-AF65-F5344CB8AC3E}">
        <p14:creationId xmlns:p14="http://schemas.microsoft.com/office/powerpoint/2010/main" val="7141247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UNIT 5</a:t>
            </a:r>
            <a:endParaRPr lang="en-IN" dirty="0"/>
          </a:p>
        </p:txBody>
      </p:sp>
      <p:sp>
        <p:nvSpPr>
          <p:cNvPr id="3" name="Subtitle 2"/>
          <p:cNvSpPr>
            <a:spLocks noGrp="1"/>
          </p:cNvSpPr>
          <p:nvPr>
            <p:ph type="subTitle" idx="1"/>
          </p:nvPr>
        </p:nvSpPr>
        <p:spPr/>
        <p:txBody>
          <a:bodyPr>
            <a:normAutofit/>
          </a:bodyPr>
          <a:lstStyle/>
          <a:p>
            <a:r>
              <a:rPr lang="en-IN" sz="4500" b="1" dirty="0"/>
              <a:t>CONCEPT DEVELOPMENT</a:t>
            </a:r>
          </a:p>
        </p:txBody>
      </p:sp>
    </p:spTree>
    <p:extLst>
      <p:ext uri="{BB962C8B-B14F-4D97-AF65-F5344CB8AC3E}">
        <p14:creationId xmlns:p14="http://schemas.microsoft.com/office/powerpoint/2010/main" val="2520020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2192" y="695094"/>
            <a:ext cx="10515600" cy="4351338"/>
          </a:xfrm>
        </p:spPr>
        <p:txBody>
          <a:bodyPr>
            <a:normAutofit fontScale="92500" lnSpcReduction="10000"/>
          </a:bodyPr>
          <a:lstStyle/>
          <a:p>
            <a:pPr marL="0" indent="0" algn="just">
              <a:buNone/>
            </a:pPr>
            <a:r>
              <a:rPr lang="en-US" dirty="0"/>
              <a:t>Prototypes have four main qualities:</a:t>
            </a:r>
          </a:p>
          <a:p>
            <a:pPr algn="just"/>
            <a:r>
              <a:rPr lang="en-US" b="1" dirty="0"/>
              <a:t>Representation — </a:t>
            </a:r>
            <a:r>
              <a:rPr lang="en-US" dirty="0"/>
              <a:t>The prototype itself, i.e., paper </a:t>
            </a:r>
            <a:r>
              <a:rPr lang="en-US" dirty="0" smtClean="0"/>
              <a:t>,model,  </a:t>
            </a:r>
            <a:r>
              <a:rPr lang="en-US" dirty="0"/>
              <a:t>HTML and desktop application.</a:t>
            </a:r>
          </a:p>
          <a:p>
            <a:pPr algn="just"/>
            <a:r>
              <a:rPr lang="en-US" b="1" dirty="0"/>
              <a:t>Precision —</a:t>
            </a:r>
            <a:r>
              <a:rPr lang="en-US" dirty="0"/>
              <a:t> The fidelity of the prototype, meaning its level of detail—low-fidelity or high-fidelity.</a:t>
            </a:r>
          </a:p>
          <a:p>
            <a:pPr algn="just"/>
            <a:r>
              <a:rPr lang="en-US" b="1" dirty="0"/>
              <a:t>Interactivity — </a:t>
            </a:r>
            <a:r>
              <a:rPr lang="en-US" dirty="0"/>
              <a:t>The functionality open to the user, e.g., fully functional, partially functional, or view-only.</a:t>
            </a:r>
          </a:p>
          <a:p>
            <a:pPr algn="just"/>
            <a:r>
              <a:rPr lang="en-US" b="1" dirty="0"/>
              <a:t>Evolution —</a:t>
            </a:r>
            <a:r>
              <a:rPr lang="en-US" dirty="0"/>
              <a:t> The lifecycle of the prototype. Some are built quickly, tested, thrown away, and then replaced with an improved version (known as “rapid prototyping”). Others may be created and improved upon, ultimately evolving into the final product.</a:t>
            </a:r>
          </a:p>
          <a:p>
            <a:endParaRPr lang="en-IN" dirty="0"/>
          </a:p>
        </p:txBody>
      </p:sp>
    </p:spTree>
    <p:extLst>
      <p:ext uri="{BB962C8B-B14F-4D97-AF65-F5344CB8AC3E}">
        <p14:creationId xmlns:p14="http://schemas.microsoft.com/office/powerpoint/2010/main" val="25492856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45E39-F4A3-32EC-EB57-FECB09C95500}"/>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88CE1731-A2A5-AAA3-8E5B-04C699569803}"/>
              </a:ext>
            </a:extLst>
          </p:cNvPr>
          <p:cNvPicPr>
            <a:picLocks noGrp="1" noChangeAspect="1"/>
          </p:cNvPicPr>
          <p:nvPr>
            <p:ph idx="1"/>
          </p:nvPr>
        </p:nvPicPr>
        <p:blipFill>
          <a:blip r:embed="rId2"/>
          <a:stretch>
            <a:fillRect/>
          </a:stretch>
        </p:blipFill>
        <p:spPr>
          <a:xfrm>
            <a:off x="838200" y="555812"/>
            <a:ext cx="10292541" cy="5621151"/>
          </a:xfrm>
        </p:spPr>
      </p:pic>
    </p:spTree>
    <p:extLst>
      <p:ext uri="{BB962C8B-B14F-4D97-AF65-F5344CB8AC3E}">
        <p14:creationId xmlns:p14="http://schemas.microsoft.com/office/powerpoint/2010/main" val="705563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1740A-DE1A-EDD7-8C38-5904D27484FF}"/>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65BF3D6F-B760-9162-D45F-EE4094576F5B}"/>
              </a:ext>
            </a:extLst>
          </p:cNvPr>
          <p:cNvPicPr>
            <a:picLocks noGrp="1" noChangeAspect="1"/>
          </p:cNvPicPr>
          <p:nvPr>
            <p:ph idx="1"/>
          </p:nvPr>
        </p:nvPicPr>
        <p:blipFill>
          <a:blip r:embed="rId2"/>
          <a:stretch>
            <a:fillRect/>
          </a:stretch>
        </p:blipFill>
        <p:spPr>
          <a:xfrm>
            <a:off x="2228144" y="1825625"/>
            <a:ext cx="7735712" cy="4351338"/>
          </a:xfrm>
        </p:spPr>
      </p:pic>
      <p:pic>
        <p:nvPicPr>
          <p:cNvPr id="7" name="Picture 6">
            <a:extLst>
              <a:ext uri="{FF2B5EF4-FFF2-40B4-BE49-F238E27FC236}">
                <a16:creationId xmlns:a16="http://schemas.microsoft.com/office/drawing/2014/main" id="{6100B94D-A8F5-E725-A3A6-B0DE3F56785E}"/>
              </a:ext>
            </a:extLst>
          </p:cNvPr>
          <p:cNvPicPr>
            <a:picLocks noChangeAspect="1"/>
          </p:cNvPicPr>
          <p:nvPr/>
        </p:nvPicPr>
        <p:blipFill>
          <a:blip r:embed="rId3"/>
          <a:stretch>
            <a:fillRect/>
          </a:stretch>
        </p:blipFill>
        <p:spPr>
          <a:xfrm>
            <a:off x="838200" y="665018"/>
            <a:ext cx="10515599" cy="5690959"/>
          </a:xfrm>
          <a:prstGeom prst="rect">
            <a:avLst/>
          </a:prstGeom>
        </p:spPr>
      </p:pic>
    </p:spTree>
    <p:extLst>
      <p:ext uri="{BB962C8B-B14F-4D97-AF65-F5344CB8AC3E}">
        <p14:creationId xmlns:p14="http://schemas.microsoft.com/office/powerpoint/2010/main" val="2095860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681BA-CAA6-550D-77A2-328BCFD0D11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F2CAE39-2E0F-E880-0AD7-DC7FF5C19E27}"/>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02EE8A7F-09B6-FD1F-12EE-866F21C2CCF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931601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9DC83-0DD2-E9A9-F4F4-2607C5EA7846}"/>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79E6E740-3020-A425-C9D0-7B72A1BBCFAE}"/>
              </a:ext>
            </a:extLst>
          </p:cNvPr>
          <p:cNvPicPr>
            <a:picLocks noGrp="1" noChangeAspect="1"/>
          </p:cNvPicPr>
          <p:nvPr>
            <p:ph idx="1"/>
          </p:nvPr>
        </p:nvPicPr>
        <p:blipFill>
          <a:blip r:embed="rId2"/>
          <a:stretch>
            <a:fillRect/>
          </a:stretch>
        </p:blipFill>
        <p:spPr>
          <a:xfrm>
            <a:off x="1443317" y="1470212"/>
            <a:ext cx="9386048" cy="4706751"/>
          </a:xfrm>
        </p:spPr>
      </p:pic>
    </p:spTree>
    <p:extLst>
      <p:ext uri="{BB962C8B-B14F-4D97-AF65-F5344CB8AC3E}">
        <p14:creationId xmlns:p14="http://schemas.microsoft.com/office/powerpoint/2010/main" val="10508221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BCDBF-E6E2-3E25-C899-35933D4981A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6E3DC90-0AD3-5DEE-A493-C45DF012F939}"/>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9B641CFB-D6EF-9218-060A-3A064319EB5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016193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C2D51-9665-34C6-93C2-96D919A1EB7E}"/>
              </a:ext>
            </a:extLst>
          </p:cNvPr>
          <p:cNvSpPr>
            <a:spLocks noGrp="1"/>
          </p:cNvSpPr>
          <p:nvPr>
            <p:ph type="title"/>
          </p:nvPr>
        </p:nvSpPr>
        <p:spPr/>
        <p:txBody>
          <a:bodyPr/>
          <a:lstStyle/>
          <a:p>
            <a:endParaRPr lang="en-IN"/>
          </a:p>
        </p:txBody>
      </p:sp>
      <p:sp>
        <p:nvSpPr>
          <p:cNvPr id="7" name="Content Placeholder 6">
            <a:extLst>
              <a:ext uri="{FF2B5EF4-FFF2-40B4-BE49-F238E27FC236}">
                <a16:creationId xmlns:a16="http://schemas.microsoft.com/office/drawing/2014/main" id="{8448868E-0DB0-1618-CDDD-0D1E7382E14B}"/>
              </a:ext>
            </a:extLst>
          </p:cNvPr>
          <p:cNvSpPr>
            <a:spLocks noGrp="1"/>
          </p:cNvSpPr>
          <p:nvPr>
            <p:ph idx="1"/>
          </p:nvPr>
        </p:nvSpPr>
        <p:spPr/>
        <p:txBody>
          <a:bodyPr/>
          <a:lstStyle/>
          <a:p>
            <a:endParaRPr lang="en-IN" dirty="0"/>
          </a:p>
        </p:txBody>
      </p:sp>
      <p:pic>
        <p:nvPicPr>
          <p:cNvPr id="9" name="Picture 8">
            <a:extLst>
              <a:ext uri="{FF2B5EF4-FFF2-40B4-BE49-F238E27FC236}">
                <a16:creationId xmlns:a16="http://schemas.microsoft.com/office/drawing/2014/main" id="{1D87B6E8-1424-092A-E47E-5AF8C34B6333}"/>
              </a:ext>
            </a:extLst>
          </p:cNvPr>
          <p:cNvPicPr>
            <a:picLocks noChangeAspect="1"/>
          </p:cNvPicPr>
          <p:nvPr/>
        </p:nvPicPr>
        <p:blipFill>
          <a:blip r:embed="rId2"/>
          <a:stretch>
            <a:fillRect/>
          </a:stretch>
        </p:blipFill>
        <p:spPr>
          <a:xfrm>
            <a:off x="714895" y="565265"/>
            <a:ext cx="10204117" cy="5611698"/>
          </a:xfrm>
          <a:prstGeom prst="rect">
            <a:avLst/>
          </a:prstGeom>
        </p:spPr>
      </p:pic>
    </p:spTree>
    <p:extLst>
      <p:ext uri="{BB962C8B-B14F-4D97-AF65-F5344CB8AC3E}">
        <p14:creationId xmlns:p14="http://schemas.microsoft.com/office/powerpoint/2010/main" val="14916057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81684-E521-6E08-29D6-3E28195282B6}"/>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48DC53AB-0D1C-E7C4-6E22-4534978720F7}"/>
              </a:ext>
            </a:extLst>
          </p:cNvPr>
          <p:cNvPicPr>
            <a:picLocks noGrp="1" noChangeAspect="1"/>
          </p:cNvPicPr>
          <p:nvPr>
            <p:ph idx="1"/>
          </p:nvPr>
        </p:nvPicPr>
        <p:blipFill>
          <a:blip r:embed="rId2"/>
          <a:stretch>
            <a:fillRect/>
          </a:stretch>
        </p:blipFill>
        <p:spPr>
          <a:xfrm>
            <a:off x="838201" y="672353"/>
            <a:ext cx="10515600" cy="5504610"/>
          </a:xfrm>
        </p:spPr>
      </p:pic>
    </p:spTree>
    <p:extLst>
      <p:ext uri="{BB962C8B-B14F-4D97-AF65-F5344CB8AC3E}">
        <p14:creationId xmlns:p14="http://schemas.microsoft.com/office/powerpoint/2010/main" val="631969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A29B3-D07C-066B-C4DE-17A89999D7C7}"/>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3D6C6F9E-6A8A-AA52-F232-9FFE6B0B9331}"/>
              </a:ext>
            </a:extLst>
          </p:cNvPr>
          <p:cNvPicPr>
            <a:picLocks noGrp="1" noChangeAspect="1"/>
          </p:cNvPicPr>
          <p:nvPr>
            <p:ph idx="1"/>
          </p:nvPr>
        </p:nvPicPr>
        <p:blipFill>
          <a:blip r:embed="rId2"/>
          <a:stretch>
            <a:fillRect/>
          </a:stretch>
        </p:blipFill>
        <p:spPr>
          <a:xfrm>
            <a:off x="838200" y="365125"/>
            <a:ext cx="10591800" cy="5811838"/>
          </a:xfrm>
        </p:spPr>
      </p:pic>
    </p:spTree>
    <p:extLst>
      <p:ext uri="{BB962C8B-B14F-4D97-AF65-F5344CB8AC3E}">
        <p14:creationId xmlns:p14="http://schemas.microsoft.com/office/powerpoint/2010/main" val="31762183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A0275-C0D8-1489-84D8-E90843F0CD5F}"/>
              </a:ext>
            </a:extLst>
          </p:cNvPr>
          <p:cNvSpPr>
            <a:spLocks noGrp="1"/>
          </p:cNvSpPr>
          <p:nvPr>
            <p:ph type="title"/>
          </p:nvPr>
        </p:nvSpPr>
        <p:spPr/>
        <p:txBody>
          <a:bodyPr/>
          <a:lstStyle/>
          <a:p>
            <a:endParaRPr lang="en-IN"/>
          </a:p>
        </p:txBody>
      </p:sp>
      <p:pic>
        <p:nvPicPr>
          <p:cNvPr id="11" name="Content Placeholder 10">
            <a:extLst>
              <a:ext uri="{FF2B5EF4-FFF2-40B4-BE49-F238E27FC236}">
                <a16:creationId xmlns:a16="http://schemas.microsoft.com/office/drawing/2014/main" id="{6959857C-9F99-1A27-9847-EF57A4764785}"/>
              </a:ext>
            </a:extLst>
          </p:cNvPr>
          <p:cNvPicPr>
            <a:picLocks noGrp="1" noChangeAspect="1"/>
          </p:cNvPicPr>
          <p:nvPr>
            <p:ph idx="1"/>
          </p:nvPr>
        </p:nvPicPr>
        <p:blipFill>
          <a:blip r:embed="rId2"/>
          <a:stretch>
            <a:fillRect/>
          </a:stretch>
        </p:blipFill>
        <p:spPr>
          <a:xfrm>
            <a:off x="838199" y="1281953"/>
            <a:ext cx="10515599" cy="5047129"/>
          </a:xfrm>
        </p:spPr>
      </p:pic>
    </p:spTree>
    <p:extLst>
      <p:ext uri="{BB962C8B-B14F-4D97-AF65-F5344CB8AC3E}">
        <p14:creationId xmlns:p14="http://schemas.microsoft.com/office/powerpoint/2010/main" val="5692303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15530"/>
          </a:xfrm>
        </p:spPr>
        <p:txBody>
          <a:bodyPr/>
          <a:lstStyle/>
          <a:p>
            <a:r>
              <a:rPr lang="en-US" b="1" dirty="0"/>
              <a:t>Task Flow</a:t>
            </a:r>
            <a:endParaRPr lang="en-IN" b="1" dirty="0"/>
          </a:p>
        </p:txBody>
      </p:sp>
      <p:sp>
        <p:nvSpPr>
          <p:cNvPr id="3" name="Content Placeholder 2"/>
          <p:cNvSpPr>
            <a:spLocks noGrp="1"/>
          </p:cNvSpPr>
          <p:nvPr>
            <p:ph idx="1"/>
          </p:nvPr>
        </p:nvSpPr>
        <p:spPr>
          <a:xfrm>
            <a:off x="588818" y="1260359"/>
            <a:ext cx="10515600" cy="4351338"/>
          </a:xfrm>
        </p:spPr>
        <p:txBody>
          <a:bodyPr>
            <a:normAutofit lnSpcReduction="10000"/>
          </a:bodyPr>
          <a:lstStyle/>
          <a:p>
            <a:pPr algn="just"/>
            <a:r>
              <a:rPr lang="en-US" dirty="0"/>
              <a:t>A task flow is a diagram that represents a user’s journey through a specific task. </a:t>
            </a:r>
          </a:p>
          <a:p>
            <a:pPr algn="just"/>
            <a:r>
              <a:rPr lang="en-US" dirty="0"/>
              <a:t>Instead of viewing a single piece of content in isolation, a task flow allows you to consider how one piece of content connects to the next. These connections form the paths that users travel to arrive at their endpoint.</a:t>
            </a:r>
          </a:p>
          <a:p>
            <a:pPr algn="just"/>
            <a:r>
              <a:rPr lang="en-US" dirty="0"/>
              <a:t>Before beginning content planning or creation, you can use task flows to figure out what your users are trying to accomplish. What are their main goals as they navigate your </a:t>
            </a:r>
            <a:r>
              <a:rPr lang="en-US" dirty="0" smtClean="0"/>
              <a:t>content.</a:t>
            </a:r>
            <a:endParaRPr lang="en-US" dirty="0"/>
          </a:p>
          <a:p>
            <a:pPr algn="just"/>
            <a:r>
              <a:rPr lang="en-US" dirty="0"/>
              <a:t>Task flows tend to be linear, showing the high-level steps that a person would take to get to a specific goal or end point. </a:t>
            </a:r>
            <a:endParaRPr lang="en-IN" dirty="0"/>
          </a:p>
        </p:txBody>
      </p:sp>
    </p:spTree>
    <p:extLst>
      <p:ext uri="{BB962C8B-B14F-4D97-AF65-F5344CB8AC3E}">
        <p14:creationId xmlns:p14="http://schemas.microsoft.com/office/powerpoint/2010/main" val="9668713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04367-9540-8E0D-38D4-7FA63AF79D8D}"/>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64693B5E-0DC9-8525-CDCF-9C5A64DB4F7B}"/>
              </a:ext>
            </a:extLst>
          </p:cNvPr>
          <p:cNvPicPr>
            <a:picLocks noGrp="1" noChangeAspect="1"/>
          </p:cNvPicPr>
          <p:nvPr>
            <p:ph idx="1"/>
          </p:nvPr>
        </p:nvPicPr>
        <p:blipFill>
          <a:blip r:embed="rId2"/>
          <a:stretch>
            <a:fillRect/>
          </a:stretch>
        </p:blipFill>
        <p:spPr>
          <a:xfrm>
            <a:off x="1093694" y="1237130"/>
            <a:ext cx="10260106" cy="4957763"/>
          </a:xfrm>
        </p:spPr>
      </p:pic>
    </p:spTree>
    <p:extLst>
      <p:ext uri="{BB962C8B-B14F-4D97-AF65-F5344CB8AC3E}">
        <p14:creationId xmlns:p14="http://schemas.microsoft.com/office/powerpoint/2010/main" val="4290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9B496-6839-3290-2C18-340F08F2F703}"/>
              </a:ext>
            </a:extLst>
          </p:cNvPr>
          <p:cNvSpPr>
            <a:spLocks noGrp="1"/>
          </p:cNvSpPr>
          <p:nvPr>
            <p:ph type="title"/>
          </p:nvPr>
        </p:nvSpPr>
        <p:spPr/>
        <p:txBody>
          <a:bodyPr/>
          <a:lstStyle/>
          <a:p>
            <a:endParaRPr lang="en-IN"/>
          </a:p>
        </p:txBody>
      </p:sp>
      <p:sp>
        <p:nvSpPr>
          <p:cNvPr id="7" name="Content Placeholder 6">
            <a:extLst>
              <a:ext uri="{FF2B5EF4-FFF2-40B4-BE49-F238E27FC236}">
                <a16:creationId xmlns:a16="http://schemas.microsoft.com/office/drawing/2014/main" id="{3FC3A457-CFFC-984C-FA7C-A1F7A7CCC919}"/>
              </a:ext>
            </a:extLst>
          </p:cNvPr>
          <p:cNvSpPr>
            <a:spLocks noGrp="1"/>
          </p:cNvSpPr>
          <p:nvPr>
            <p:ph idx="1"/>
          </p:nvPr>
        </p:nvSpPr>
        <p:spPr/>
        <p:txBody>
          <a:bodyPr/>
          <a:lstStyle/>
          <a:p>
            <a:endParaRPr lang="en-IN"/>
          </a:p>
        </p:txBody>
      </p:sp>
      <p:pic>
        <p:nvPicPr>
          <p:cNvPr id="9" name="Picture 8">
            <a:extLst>
              <a:ext uri="{FF2B5EF4-FFF2-40B4-BE49-F238E27FC236}">
                <a16:creationId xmlns:a16="http://schemas.microsoft.com/office/drawing/2014/main" id="{2BE04D0B-0A2C-57A8-4306-28D9B81D8CF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927340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70905-A138-C428-335E-29CE11EF1EFF}"/>
              </a:ext>
            </a:extLst>
          </p:cNvPr>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73330" y="319087"/>
            <a:ext cx="11347219" cy="6219825"/>
          </a:xfrm>
          <a:prstGeom prst="rect">
            <a:avLst/>
          </a:prstGeom>
        </p:spPr>
      </p:pic>
    </p:spTree>
    <p:extLst>
      <p:ext uri="{BB962C8B-B14F-4D97-AF65-F5344CB8AC3E}">
        <p14:creationId xmlns:p14="http://schemas.microsoft.com/office/powerpoint/2010/main" val="4064538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48780"/>
          </a:xfrm>
        </p:spPr>
        <p:txBody>
          <a:bodyPr>
            <a:normAutofit fontScale="90000"/>
          </a:bodyPr>
          <a:lstStyle/>
          <a:p>
            <a:r>
              <a:rPr lang="en-IN" b="1" dirty="0"/>
              <a:t>Task flow analysis</a:t>
            </a:r>
            <a:br>
              <a:rPr lang="en-IN" b="1" dirty="0"/>
            </a:br>
            <a:endParaRPr lang="en-IN" dirty="0"/>
          </a:p>
        </p:txBody>
      </p:sp>
      <p:sp>
        <p:nvSpPr>
          <p:cNvPr id="3" name="Content Placeholder 2"/>
          <p:cNvSpPr>
            <a:spLocks noGrp="1"/>
          </p:cNvSpPr>
          <p:nvPr>
            <p:ph idx="1"/>
          </p:nvPr>
        </p:nvSpPr>
        <p:spPr>
          <a:xfrm>
            <a:off x="331124" y="894600"/>
            <a:ext cx="10515600" cy="4351338"/>
          </a:xfrm>
        </p:spPr>
        <p:txBody>
          <a:bodyPr>
            <a:normAutofit fontScale="92500" lnSpcReduction="10000"/>
          </a:bodyPr>
          <a:lstStyle/>
          <a:p>
            <a:pPr algn="just"/>
            <a:r>
              <a:rPr lang="en-US" dirty="0"/>
              <a:t>A step-by-step analysis of how a user will interact with a system in order to reach a goal. </a:t>
            </a:r>
          </a:p>
          <a:p>
            <a:pPr algn="just"/>
            <a:r>
              <a:rPr lang="en-US" dirty="0"/>
              <a:t>This analysis is documented in a diagram that traces a user’s possible paths through sequences of tasks and decision points in pursuit of their goal. </a:t>
            </a:r>
            <a:endParaRPr lang="en-US" dirty="0" smtClean="0"/>
          </a:p>
          <a:p>
            <a:pPr algn="just"/>
            <a:r>
              <a:rPr lang="en-US" dirty="0" smtClean="0"/>
              <a:t>The </a:t>
            </a:r>
            <a:r>
              <a:rPr lang="en-US" dirty="0"/>
              <a:t>tasks and decision points should represent steps taken by the user, as well as steps taken by the system.</a:t>
            </a:r>
          </a:p>
          <a:p>
            <a:pPr algn="just"/>
            <a:r>
              <a:rPr lang="en-US" dirty="0"/>
              <a:t>To validate a design team’s understanding of users’ goals, common scenarios, and tasks, and to illustrate in a solution-agnostic way the overall flow of tasks through which a user progresses to accomplish a goal. </a:t>
            </a:r>
          </a:p>
          <a:p>
            <a:pPr algn="just"/>
            <a:r>
              <a:rPr lang="en-US" dirty="0"/>
              <a:t>Task flow diagrams also help surface obstacles in the way of users achieving their goal.</a:t>
            </a:r>
            <a:endParaRPr lang="en-IN" dirty="0"/>
          </a:p>
        </p:txBody>
      </p:sp>
    </p:spTree>
    <p:extLst>
      <p:ext uri="{BB962C8B-B14F-4D97-AF65-F5344CB8AC3E}">
        <p14:creationId xmlns:p14="http://schemas.microsoft.com/office/powerpoint/2010/main" val="1853259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9BC23-13D4-65D8-7167-62FA764AD2EC}"/>
              </a:ext>
            </a:extLst>
          </p:cNvPr>
          <p:cNvSpPr>
            <a:spLocks noGrp="1"/>
          </p:cNvSpPr>
          <p:nvPr>
            <p:ph type="title"/>
          </p:nvPr>
        </p:nvSpPr>
        <p:spPr/>
        <p:txBody>
          <a:bodyPr/>
          <a:lstStyle/>
          <a:p>
            <a:endParaRPr lang="en-IN"/>
          </a:p>
        </p:txBody>
      </p:sp>
      <p:pic>
        <p:nvPicPr>
          <p:cNvPr id="3" name="Content Placeholder 2"/>
          <p:cNvPicPr>
            <a:picLocks noGrp="1" noChangeAspect="1"/>
          </p:cNvPicPr>
          <p:nvPr>
            <p:ph idx="1"/>
          </p:nvPr>
        </p:nvPicPr>
        <p:blipFill>
          <a:blip r:embed="rId2"/>
          <a:stretch>
            <a:fillRect/>
          </a:stretch>
        </p:blipFill>
        <p:spPr>
          <a:xfrm>
            <a:off x="939338" y="881150"/>
            <a:ext cx="9410007" cy="5295814"/>
          </a:xfrm>
          <a:prstGeom prst="rect">
            <a:avLst/>
          </a:prstGeom>
        </p:spPr>
      </p:pic>
    </p:spTree>
    <p:extLst>
      <p:ext uri="{BB962C8B-B14F-4D97-AF65-F5344CB8AC3E}">
        <p14:creationId xmlns:p14="http://schemas.microsoft.com/office/powerpoint/2010/main" val="1218477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206F3-6AF1-CC14-E233-B072F9ADC944}"/>
              </a:ext>
            </a:extLst>
          </p:cNvPr>
          <p:cNvSpPr>
            <a:spLocks noGrp="1"/>
          </p:cNvSpPr>
          <p:nvPr>
            <p:ph type="title"/>
          </p:nvPr>
        </p:nvSpPr>
        <p:spPr/>
        <p:txBody>
          <a:bodyPr/>
          <a:lstStyle/>
          <a:p>
            <a:endParaRPr lang="en-IN"/>
          </a:p>
        </p:txBody>
      </p:sp>
      <p:pic>
        <p:nvPicPr>
          <p:cNvPr id="2050" name="Picture 2" descr="task flow example">
            <a:extLst>
              <a:ext uri="{FF2B5EF4-FFF2-40B4-BE49-F238E27FC236}">
                <a16:creationId xmlns:a16="http://schemas.microsoft.com/office/drawing/2014/main" id="{47A0555F-DC39-D96E-7F44-52938D3D24F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199" y="582706"/>
            <a:ext cx="10448365" cy="55942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7650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38230"/>
            <a:ext cx="10515600" cy="549275"/>
          </a:xfrm>
        </p:spPr>
        <p:txBody>
          <a:bodyPr>
            <a:normAutofit fontScale="90000"/>
          </a:bodyPr>
          <a:lstStyle/>
          <a:p>
            <a:r>
              <a:rPr lang="en-US" dirty="0"/>
              <a:t>Task flow :</a:t>
            </a:r>
            <a:endParaRPr lang="en-IN" dirty="0"/>
          </a:p>
        </p:txBody>
      </p:sp>
      <p:pic>
        <p:nvPicPr>
          <p:cNvPr id="5" name="Picture 4"/>
          <p:cNvPicPr>
            <a:picLocks noChangeAspect="1"/>
          </p:cNvPicPr>
          <p:nvPr/>
        </p:nvPicPr>
        <p:blipFill>
          <a:blip r:embed="rId2"/>
          <a:stretch>
            <a:fillRect/>
          </a:stretch>
        </p:blipFill>
        <p:spPr>
          <a:xfrm>
            <a:off x="838200" y="1331143"/>
            <a:ext cx="10260692" cy="4495915"/>
          </a:xfrm>
          <a:prstGeom prst="rect">
            <a:avLst/>
          </a:prstGeom>
        </p:spPr>
      </p:pic>
    </p:spTree>
    <p:extLst>
      <p:ext uri="{BB962C8B-B14F-4D97-AF65-F5344CB8AC3E}">
        <p14:creationId xmlns:p14="http://schemas.microsoft.com/office/powerpoint/2010/main" val="267272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500" b="1" dirty="0"/>
              <a:t>Task flow for Order Management</a:t>
            </a:r>
            <a:endParaRPr lang="en-IN" sz="2500" b="1"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2252662" y="1579418"/>
            <a:ext cx="7686675" cy="4380807"/>
          </a:xfrm>
          <a:prstGeom prst="rect">
            <a:avLst/>
          </a:prstGeom>
        </p:spPr>
      </p:pic>
    </p:spTree>
    <p:extLst>
      <p:ext uri="{BB962C8B-B14F-4D97-AF65-F5344CB8AC3E}">
        <p14:creationId xmlns:p14="http://schemas.microsoft.com/office/powerpoint/2010/main" val="15407985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1DBA4E87-13AE-66C8-B993-E9E7AB80114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4293173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327" y="365126"/>
            <a:ext cx="10813473" cy="657340"/>
          </a:xfrm>
        </p:spPr>
        <p:txBody>
          <a:bodyPr>
            <a:normAutofit fontScale="90000"/>
          </a:bodyPr>
          <a:lstStyle/>
          <a:p>
            <a:r>
              <a:rPr lang="en-US" b="1" dirty="0" smtClean="0"/>
              <a:t> </a:t>
            </a:r>
            <a:r>
              <a:rPr lang="en-US" b="1" dirty="0"/>
              <a:t>Prototype</a:t>
            </a:r>
            <a:endParaRPr lang="en-IN" b="1" dirty="0"/>
          </a:p>
        </p:txBody>
      </p:sp>
      <p:sp>
        <p:nvSpPr>
          <p:cNvPr id="3" name="Content Placeholder 2"/>
          <p:cNvSpPr>
            <a:spLocks noGrp="1"/>
          </p:cNvSpPr>
          <p:nvPr>
            <p:ph idx="1"/>
          </p:nvPr>
        </p:nvSpPr>
        <p:spPr>
          <a:xfrm>
            <a:off x="422563" y="1022466"/>
            <a:ext cx="10515600" cy="3057756"/>
          </a:xfrm>
        </p:spPr>
        <p:txBody>
          <a:bodyPr>
            <a:normAutofit fontScale="92500" lnSpcReduction="20000"/>
          </a:bodyPr>
          <a:lstStyle/>
          <a:p>
            <a:pPr algn="just"/>
            <a:r>
              <a:rPr lang="en-US" dirty="0"/>
              <a:t>A prototype is</a:t>
            </a:r>
            <a:r>
              <a:rPr lang="en-US" i="1" dirty="0"/>
              <a:t> “A simulation or sample version of a final product, which UX teams use for testing before launch.”</a:t>
            </a:r>
            <a:r>
              <a:rPr lang="en-US" dirty="0"/>
              <a:t> </a:t>
            </a:r>
          </a:p>
          <a:p>
            <a:pPr algn="just"/>
            <a:r>
              <a:rPr lang="en-US" dirty="0"/>
              <a:t>The goal of a prototype is to test and validate ideas before sharing them with stakeholders and eventually passing the final designs to engineering teams for the development process.</a:t>
            </a:r>
          </a:p>
          <a:p>
            <a:pPr algn="just"/>
            <a:r>
              <a:rPr lang="en-US" dirty="0"/>
              <a:t>Prototypes are essential for identifying and solving user pain points with participants during usability testing. </a:t>
            </a:r>
          </a:p>
          <a:p>
            <a:pPr algn="just"/>
            <a:r>
              <a:rPr lang="en-US" dirty="0"/>
              <a:t>Testing prototypes with end-users enables UX teams to visualize and optimize the user experience during the design process.</a:t>
            </a:r>
          </a:p>
          <a:p>
            <a:endParaRPr lang="en-IN" dirty="0"/>
          </a:p>
        </p:txBody>
      </p:sp>
      <p:pic>
        <p:nvPicPr>
          <p:cNvPr id="5" name="Picture 2" descr="https://lh6.googleusercontent.com/IeKTnVRI61uuHDQHYM9_L7-GJIzmblXT7TdvlMhxMe6aIVuvlo0WsaOZwTJCXRAez3TzpmIUPxJwxdc_g964bX0OpDL9_ZKc6BJktPDWnAAYio8eveK8nwbFwu12T-leRR_7kLJB=s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2318" y="4015047"/>
            <a:ext cx="8041341" cy="2698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37447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991</TotalTime>
  <Words>270</Words>
  <Application>Microsoft Office PowerPoint</Application>
  <PresentationFormat>Widescreen</PresentationFormat>
  <Paragraphs>25</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UNIT 5</vt:lpstr>
      <vt:lpstr>Task Flow</vt:lpstr>
      <vt:lpstr>Task flow analysis </vt:lpstr>
      <vt:lpstr>PowerPoint Presentation</vt:lpstr>
      <vt:lpstr>PowerPoint Presentation</vt:lpstr>
      <vt:lpstr>Task flow :</vt:lpstr>
      <vt:lpstr>Task flow for Order Management</vt:lpstr>
      <vt:lpstr>PowerPoint Presentation</vt:lpstr>
      <vt:lpstr> Prototype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5</dc:title>
  <dc:creator>Supriya Agrawal</dc:creator>
  <cp:lastModifiedBy>Archana Gulati (Dr.)</cp:lastModifiedBy>
  <cp:revision>13</cp:revision>
  <dcterms:created xsi:type="dcterms:W3CDTF">2022-10-11T07:14:07Z</dcterms:created>
  <dcterms:modified xsi:type="dcterms:W3CDTF">2022-10-17T04:17:47Z</dcterms:modified>
</cp:coreProperties>
</file>

<file path=docProps/thumbnail.jpeg>
</file>